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93" r:id="rId2"/>
    <p:sldMasterId id="2147483827" r:id="rId3"/>
    <p:sldMasterId id="2147483829" r:id="rId4"/>
    <p:sldMasterId id="2147483831" r:id="rId5"/>
    <p:sldMasterId id="2147483833" r:id="rId6"/>
    <p:sldMasterId id="2147483835" r:id="rId7"/>
    <p:sldMasterId id="2147483837" r:id="rId8"/>
    <p:sldMasterId id="2147483839" r:id="rId9"/>
  </p:sldMasterIdLst>
  <p:notesMasterIdLst>
    <p:notesMasterId r:id="rId25"/>
  </p:notesMasterIdLst>
  <p:handoutMasterIdLst>
    <p:handoutMasterId r:id="rId26"/>
  </p:handoutMasterIdLst>
  <p:sldIdLst>
    <p:sldId id="257" r:id="rId10"/>
    <p:sldId id="374" r:id="rId11"/>
    <p:sldId id="375" r:id="rId12"/>
    <p:sldId id="382" r:id="rId13"/>
    <p:sldId id="259" r:id="rId14"/>
    <p:sldId id="378" r:id="rId15"/>
    <p:sldId id="383" r:id="rId16"/>
    <p:sldId id="260" r:id="rId17"/>
    <p:sldId id="379" r:id="rId18"/>
    <p:sldId id="373" r:id="rId19"/>
    <p:sldId id="300" r:id="rId20"/>
    <p:sldId id="380" r:id="rId21"/>
    <p:sldId id="327" r:id="rId22"/>
    <p:sldId id="301" r:id="rId23"/>
    <p:sldId id="328" r:id="rId24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F9"/>
    <a:srgbClr val="BABAD6"/>
    <a:srgbClr val="0002E0"/>
    <a:srgbClr val="EA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0CFC5BE-D03D-439E-9081-6181A1DB0C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CFE89C-E6CA-4BB5-B7EE-4AC487CB05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82B2B-3EC3-4F2B-B215-BF3115BCC08E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8B9740-8F83-4CB1-930C-56446DFA04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2E126C-C278-4A2B-85CD-3195FC5CEE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6308-60CE-4C24-887F-84C7BDFE93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8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A680E5F-1F3E-4C58-9610-EE647F0699F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5756B4E-3287-48D6-8297-88510B2D8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39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943A02-C566-4EE3-AD04-E184CB32ADA6}" type="datetime1">
              <a:rPr lang="fr-FR" altLang="fr-FR" smtClean="0"/>
              <a:pPr/>
              <a:t>13/11/2019</a:t>
            </a:fld>
            <a:endParaRPr lang="fr-FR" altLang="fr-FR"/>
          </a:p>
        </p:txBody>
      </p:sp>
      <p:sp>
        <p:nvSpPr>
          <p:cNvPr id="175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26D2EF-E5CF-48A5-80BE-C70406087BFD}" type="slidenum">
              <a:rPr lang="fr-FR" altLang="fr-FR" smtClean="0"/>
              <a:pPr/>
              <a:t>1</a:t>
            </a:fld>
            <a:endParaRPr lang="fr-FR" altLang="fr-FR"/>
          </a:p>
        </p:txBody>
      </p:sp>
      <p:sp>
        <p:nvSpPr>
          <p:cNvPr id="175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49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B1DEFB-FEC3-4875-9914-FF908983C043}" type="datetime1">
              <a:rPr lang="fr-FR" altLang="fr-FR" smtClean="0"/>
              <a:pPr/>
              <a:t>13/11/2019</a:t>
            </a:fld>
            <a:endParaRPr lang="fr-FR" altLang="fr-FR"/>
          </a:p>
        </p:txBody>
      </p:sp>
      <p:sp>
        <p:nvSpPr>
          <p:cNvPr id="181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DD6C08-B10C-46F6-B0CE-0E6DF529791E}" type="slidenum">
              <a:rPr lang="fr-FR" altLang="fr-FR" smtClean="0"/>
              <a:pPr/>
              <a:t>11</a:t>
            </a:fld>
            <a:endParaRPr lang="fr-FR" altLang="fr-FR"/>
          </a:p>
        </p:txBody>
      </p:sp>
      <p:sp>
        <p:nvSpPr>
          <p:cNvPr id="181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57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684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B1DEFB-FEC3-4875-9914-FF908983C043}" type="datetime1">
              <a:rPr lang="fr-FR" altLang="fr-FR" smtClean="0"/>
              <a:pPr/>
              <a:t>13/11/2019</a:t>
            </a:fld>
            <a:endParaRPr lang="fr-FR" altLang="fr-FR"/>
          </a:p>
        </p:txBody>
      </p:sp>
      <p:sp>
        <p:nvSpPr>
          <p:cNvPr id="181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DD6C08-B10C-46F6-B0CE-0E6DF529791E}" type="slidenum">
              <a:rPr lang="fr-FR" altLang="fr-FR" smtClean="0"/>
              <a:pPr/>
              <a:t>14</a:t>
            </a:fld>
            <a:endParaRPr lang="fr-FR" altLang="fr-FR"/>
          </a:p>
        </p:txBody>
      </p:sp>
      <p:sp>
        <p:nvSpPr>
          <p:cNvPr id="181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693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53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41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68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2BF437-8666-4BC6-AE1E-210ACB2F7AE8}" type="datetime1">
              <a:rPr lang="fr-FR" altLang="fr-FR" smtClean="0"/>
              <a:pPr/>
              <a:t>13/11/2019</a:t>
            </a:fld>
            <a:endParaRPr lang="fr-FR" altLang="fr-FR"/>
          </a:p>
        </p:txBody>
      </p:sp>
      <p:sp>
        <p:nvSpPr>
          <p:cNvPr id="179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772827-2128-4FF4-843F-4F76DF330082}" type="slidenum">
              <a:rPr lang="fr-FR" altLang="fr-FR" smtClean="0"/>
              <a:pPr/>
              <a:t>5</a:t>
            </a:fld>
            <a:endParaRPr lang="fr-FR" altLang="fr-FR"/>
          </a:p>
        </p:txBody>
      </p:sp>
      <p:sp>
        <p:nvSpPr>
          <p:cNvPr id="179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38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5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16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B1DEFB-FEC3-4875-9914-FF908983C043}" type="datetime1">
              <a:rPr lang="fr-FR" altLang="fr-FR" smtClean="0"/>
              <a:pPr/>
              <a:t>13/11/2019</a:t>
            </a:fld>
            <a:endParaRPr lang="fr-FR" altLang="fr-FR"/>
          </a:p>
        </p:txBody>
      </p:sp>
      <p:sp>
        <p:nvSpPr>
          <p:cNvPr id="1812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99605" indent="-304366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31219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2645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19978" indent="-242461" defTabSz="98532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15217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10456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705695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200934" indent="-242461" defTabSz="985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DD6C08-B10C-46F6-B0CE-0E6DF529791E}" type="slidenum">
              <a:rPr lang="fr-FR" altLang="fr-FR" smtClean="0"/>
              <a:pPr/>
              <a:t>8</a:t>
            </a:fld>
            <a:endParaRPr lang="fr-FR" altLang="fr-FR"/>
          </a:p>
        </p:txBody>
      </p:sp>
      <p:sp>
        <p:nvSpPr>
          <p:cNvPr id="181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266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de l’IFOS (juste le logo de l’IFOS) – A faire par Milan?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56B4E-3287-48D6-8297-88510B2D8C0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77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10259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4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1529394"/>
            <a:ext cx="8094134" cy="2102805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1734" y="15293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31902" y="36321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20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9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1202724"/>
            <a:ext cx="8094134" cy="2429476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72532" y="12027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25468" y="30632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9004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270450"/>
            <a:ext cx="8588203" cy="23617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5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1100516"/>
            <a:ext cx="1304743" cy="476053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1100516"/>
            <a:ext cx="7060150" cy="476053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14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81100"/>
            <a:ext cx="8596668" cy="7493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9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5" y="271616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52524"/>
            <a:ext cx="8596668" cy="777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85" y="185891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21896"/>
            <a:ext cx="8596668" cy="708503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0" y="185891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7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56135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5" y="185891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0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6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1124854"/>
            <a:ext cx="8596668" cy="805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610877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4190496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070881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9786957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506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00716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863915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B61BEF0D-F0BB-DE4B-95CE-6DB70DBA9567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cs typeface="Arial" charset="0"/>
              </a:rPr>
              <a:pPr defTabSz="914400"/>
              <a:t>11/13/2019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15E891-66B8-4B28-AB8F-05A4B1DE573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229"/>
            <a:ext cx="12190992" cy="308839"/>
          </a:xfrm>
          <a:prstGeom prst="rect">
            <a:avLst/>
          </a:prstGeom>
        </p:spPr>
      </p:pic>
      <p:sp>
        <p:nvSpPr>
          <p:cNvPr id="8" name="TextBox 10"/>
          <p:cNvSpPr txBox="1"/>
          <p:nvPr userDrawn="1"/>
        </p:nvSpPr>
        <p:spPr>
          <a:xfrm>
            <a:off x="11375575" y="90018"/>
            <a:ext cx="3592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0345085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esh.ifosworld.org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://www.yoifos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fosworl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fosworld.org/2019-ho-chi-minh-vietna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fosworld.org/2019-ho-chi-minh-vietna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70446" y="2128235"/>
            <a:ext cx="77724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IFOS GLOBAL MISSIONS</a:t>
            </a:r>
          </a:p>
        </p:txBody>
      </p:sp>
      <p:pic>
        <p:nvPicPr>
          <p:cNvPr id="4" name="Shape 214">
            <a:extLst>
              <a:ext uri="{FF2B5EF4-FFF2-40B4-BE49-F238E27FC236}">
                <a16:creationId xmlns:a16="http://schemas.microsoft.com/office/drawing/2014/main" id="{B9BFD8B5-1C59-430B-802A-7E67BA0A1B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046" y="162875"/>
            <a:ext cx="18288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633F3A-11E0-4547-A3C2-6B8DE7D01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5" y="529741"/>
            <a:ext cx="3724979" cy="8474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2316CF-1155-448A-8236-DF3F11BCF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17" y="4265870"/>
            <a:ext cx="1902783" cy="1950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2E383C70-D72B-4710-9722-30E234F7A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6700" r="607" b="7864"/>
          <a:stretch/>
        </p:blipFill>
        <p:spPr>
          <a:xfrm>
            <a:off x="585926" y="798990"/>
            <a:ext cx="10237433" cy="49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7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78599" y="2193217"/>
            <a:ext cx="8574550" cy="3057793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b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400" b="1" dirty="0">
                <a:solidFill>
                  <a:srgbClr val="000066"/>
                </a:solidFill>
                <a:latin typeface="Verdana" pitchFamily="34" charset="0"/>
              </a:rPr>
              <a:t>Young IFOS ad hoc committee</a:t>
            </a:r>
            <a:br>
              <a:rPr lang="en-US" sz="4400" b="1" dirty="0">
                <a:solidFill>
                  <a:srgbClr val="000066"/>
                </a:solidFill>
                <a:latin typeface="Verdana" pitchFamily="34" charset="0"/>
              </a:rPr>
            </a:br>
            <a:endParaRPr lang="fr-FR" sz="4400" b="1" kern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614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2153198" y="1512789"/>
            <a:ext cx="5856859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YO-IFOS all about?</a:t>
            </a:r>
            <a:endParaRPr lang="fr-FR" sz="3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7" y="2194842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It targets young ENT physicians, aged 30 to 45, enrolled in an academic career or ongoing education, across the world and ENT subspecialties. 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6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This group has the ambition to fulfill 4 missions: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sz="1600" kern="0" dirty="0">
              <a:solidFill>
                <a:srgbClr val="000066"/>
              </a:solidFill>
              <a:latin typeface="Verdana"/>
            </a:endParaRP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Education: develop teaching materials and gather international guidelines / foster collaborative works such as meta-analyses and literature reviews.</a:t>
            </a: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600" kern="0" dirty="0">
              <a:solidFill>
                <a:srgbClr val="000066"/>
              </a:solidFill>
              <a:latin typeface="Verdana"/>
            </a:endParaRP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Research: encourage networking and collaborative research programs</a:t>
            </a: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600" kern="0" dirty="0">
              <a:solidFill>
                <a:srgbClr val="000066"/>
              </a:solidFill>
              <a:latin typeface="Verdana"/>
            </a:endParaRP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Congress participation: improve participation of young physicians in international meetings by helping to elaborate scientific programs, workshops, roundtables and eventually organizing specific sessions</a:t>
            </a: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600" kern="0" dirty="0">
              <a:solidFill>
                <a:srgbClr val="000066"/>
              </a:solidFill>
              <a:latin typeface="Verdana"/>
            </a:endParaRP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600" kern="0" dirty="0">
                <a:solidFill>
                  <a:srgbClr val="000066"/>
                </a:solidFill>
                <a:latin typeface="Verdana"/>
              </a:rPr>
              <a:t>Networking: promote international mobility of young physicians to encourage medical, research and humanitarian exchanges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C06E6F-7D59-40EC-909F-671386B2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8" y="182640"/>
            <a:ext cx="1413131" cy="14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79773A-91F0-46FD-938A-5CC1E6998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6537" r="898" b="24176"/>
          <a:stretch/>
        </p:blipFill>
        <p:spPr>
          <a:xfrm>
            <a:off x="201227" y="115408"/>
            <a:ext cx="8205926" cy="27866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452A6D-6D71-4894-B775-3343B95ED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734" r="1117" b="4499"/>
          <a:stretch/>
        </p:blipFill>
        <p:spPr>
          <a:xfrm>
            <a:off x="201227" y="2512378"/>
            <a:ext cx="8205926" cy="4143707"/>
          </a:xfrm>
          <a:prstGeom prst="rect">
            <a:avLst/>
          </a:prstGeom>
        </p:spPr>
      </p:pic>
      <p:pic>
        <p:nvPicPr>
          <p:cNvPr id="6" name="Image 5">
            <a:hlinkClick r:id="rId4"/>
            <a:extLst>
              <a:ext uri="{FF2B5EF4-FFF2-40B4-BE49-F238E27FC236}">
                <a16:creationId xmlns:a16="http://schemas.microsoft.com/office/drawing/2014/main" id="{BC708813-D7DC-4416-9139-D09DAC64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005" t="67281" r="14442" b="19255"/>
          <a:stretch/>
        </p:blipFill>
        <p:spPr>
          <a:xfrm>
            <a:off x="4944861" y="5007005"/>
            <a:ext cx="6417875" cy="11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78599" y="2193217"/>
            <a:ext cx="8574550" cy="3057793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914400" algn="l"/>
                <a:tab pos="990600" algn="l"/>
              </a:tabLst>
            </a:pPr>
            <a: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4.</a:t>
            </a:r>
            <a:b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4400" b="1" dirty="0">
                <a:solidFill>
                  <a:srgbClr val="000066"/>
                </a:solidFill>
                <a:latin typeface="Verdana" pitchFamily="34" charset="0"/>
              </a:rPr>
              <a:t>IFOS global </a:t>
            </a:r>
            <a:r>
              <a:rPr lang="fr-FR" sz="4400" b="1" dirty="0" err="1">
                <a:solidFill>
                  <a:srgbClr val="000066"/>
                </a:solidFill>
                <a:latin typeface="Verdana" pitchFamily="34" charset="0"/>
              </a:rPr>
              <a:t>outreach</a:t>
            </a:r>
            <a:br>
              <a:rPr lang="fr-FR" sz="4400" b="1" dirty="0">
                <a:solidFill>
                  <a:srgbClr val="000066"/>
                </a:solidFill>
                <a:latin typeface="Verdana" pitchFamily="34" charset="0"/>
              </a:rPr>
            </a:br>
            <a:endParaRPr lang="fr-FR" sz="4400" b="1" dirty="0">
              <a:solidFill>
                <a:srgbClr val="00006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9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622">
            <a:extLst>
              <a:ext uri="{FF2B5EF4-FFF2-40B4-BE49-F238E27FC236}">
                <a16:creationId xmlns:a16="http://schemas.microsoft.com/office/drawing/2014/main" id="{5FC03D87-F18D-4D3C-84A5-7BC8A074C83D}"/>
              </a:ext>
            </a:extLst>
          </p:cNvPr>
          <p:cNvGrpSpPr/>
          <p:nvPr/>
        </p:nvGrpSpPr>
        <p:grpSpPr>
          <a:xfrm>
            <a:off x="1784412" y="367605"/>
            <a:ext cx="5965794" cy="502675"/>
            <a:chOff x="2544619" y="2237085"/>
            <a:chExt cx="3357000" cy="3532500"/>
          </a:xfrm>
        </p:grpSpPr>
        <p:grpSp>
          <p:nvGrpSpPr>
            <p:cNvPr id="5" name="Shape 623">
              <a:extLst>
                <a:ext uri="{FF2B5EF4-FFF2-40B4-BE49-F238E27FC236}">
                  <a16:creationId xmlns:a16="http://schemas.microsoft.com/office/drawing/2014/main" id="{23926224-FCFF-44C7-8226-7AE2812B079A}"/>
                </a:ext>
              </a:extLst>
            </p:cNvPr>
            <p:cNvGrpSpPr/>
            <p:nvPr/>
          </p:nvGrpSpPr>
          <p:grpSpPr>
            <a:xfrm>
              <a:off x="2544619" y="2237085"/>
              <a:ext cx="3357000" cy="3532500"/>
              <a:chOff x="2544619" y="2237085"/>
              <a:chExt cx="3357000" cy="3532500"/>
            </a:xfrm>
          </p:grpSpPr>
          <p:pic>
            <p:nvPicPr>
              <p:cNvPr id="7" name="Shape 624">
                <a:extLst>
                  <a:ext uri="{FF2B5EF4-FFF2-40B4-BE49-F238E27FC236}">
                    <a16:creationId xmlns:a16="http://schemas.microsoft.com/office/drawing/2014/main" id="{E8D72DC4-B94D-4BA0-BB91-F57CD4F87A51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889888" y="4308164"/>
                <a:ext cx="627799" cy="623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Shape 625">
                <a:extLst>
                  <a:ext uri="{FF2B5EF4-FFF2-40B4-BE49-F238E27FC236}">
                    <a16:creationId xmlns:a16="http://schemas.microsoft.com/office/drawing/2014/main" id="{3C164F89-8439-4CD2-B07B-F0546542BB3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882336" y="4308163"/>
                <a:ext cx="627799" cy="623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Shape 626">
                <a:extLst>
                  <a:ext uri="{FF2B5EF4-FFF2-40B4-BE49-F238E27FC236}">
                    <a16:creationId xmlns:a16="http://schemas.microsoft.com/office/drawing/2014/main" id="{9B22AEED-71A1-46CF-B43B-A4A85B20BD41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885125" y="4308162"/>
                <a:ext cx="627799" cy="6234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Shape 627">
                <a:extLst>
                  <a:ext uri="{FF2B5EF4-FFF2-40B4-BE49-F238E27FC236}">
                    <a16:creationId xmlns:a16="http://schemas.microsoft.com/office/drawing/2014/main" id="{1A17CE38-130F-424A-8836-73B01F750AE3}"/>
                  </a:ext>
                </a:extLst>
              </p:cNvPr>
              <p:cNvSpPr/>
              <p:nvPr/>
            </p:nvSpPr>
            <p:spPr>
              <a:xfrm>
                <a:off x="2544619" y="2237085"/>
                <a:ext cx="3357000" cy="3532500"/>
              </a:xfrm>
              <a:prstGeom prst="roundRect">
                <a:avLst>
                  <a:gd name="adj" fmla="val 16667"/>
                </a:avLst>
              </a:prstGeom>
              <a:solidFill>
                <a:srgbClr val="6FA8DC"/>
              </a:solidFill>
              <a:ln>
                <a:noFill/>
              </a:ln>
              <a:effectLst>
                <a:outerShdw blurRad="57150" dist="19050" dir="5400000" algn="bl" rotWithShape="0">
                  <a:srgbClr val="3D85C6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endParaRPr>
              </a:p>
            </p:txBody>
          </p:sp>
        </p:grpSp>
        <p:sp>
          <p:nvSpPr>
            <p:cNvPr id="6" name="Shape 628">
              <a:extLst>
                <a:ext uri="{FF2B5EF4-FFF2-40B4-BE49-F238E27FC236}">
                  <a16:creationId xmlns:a16="http://schemas.microsoft.com/office/drawing/2014/main" id="{8479700A-5FA7-4368-AF2B-91FD61A98A30}"/>
                </a:ext>
              </a:extLst>
            </p:cNvPr>
            <p:cNvSpPr txBox="1"/>
            <p:nvPr/>
          </p:nvSpPr>
          <p:spPr>
            <a:xfrm>
              <a:off x="2890825" y="2638650"/>
              <a:ext cx="2664600" cy="18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914400">
                <a:lnSpc>
                  <a:spcPct val="115000"/>
                </a:lnSpc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fr-FR" b="1" kern="0" dirty="0">
                  <a:solidFill>
                    <a:srgbClr val="FDFDF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An International </a:t>
              </a:r>
              <a:r>
                <a:rPr lang="fr-FR" b="1" kern="0" dirty="0" err="1">
                  <a:solidFill>
                    <a:srgbClr val="FDFDF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advisory</a:t>
              </a:r>
              <a:r>
                <a:rPr lang="fr-FR" b="1" kern="0" dirty="0">
                  <a:solidFill>
                    <a:srgbClr val="FDFDF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 </a:t>
              </a:r>
              <a:r>
                <a:rPr lang="fr-FR" b="1" kern="0" dirty="0" err="1">
                  <a:solidFill>
                    <a:srgbClr val="FDFDF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/>
                  <a:sym typeface="Calibri"/>
                </a:rPr>
                <a:t>board</a:t>
              </a:r>
              <a:endParaRPr b="1" kern="0" dirty="0">
                <a:solidFill>
                  <a:srgbClr val="FDFDF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endParaRPr>
            </a:p>
            <a:p>
              <a:pPr defTabSz="914400">
                <a:lnSpc>
                  <a:spcPct val="115000"/>
                </a:lnSpc>
                <a:buClr>
                  <a:srgbClr val="000000"/>
                </a:buClr>
                <a:buSzPts val="1100"/>
                <a:buFont typeface="Arial"/>
                <a:buNone/>
              </a:pPr>
              <a:endParaRPr b="1" kern="0" dirty="0">
                <a:solidFill>
                  <a:srgbClr val="FDFDF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endParaRPr>
            </a:p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b="1" kern="0" dirty="0">
                <a:solidFill>
                  <a:srgbClr val="FDFDF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D2AE7F71-AB0C-4193-A31A-F963C6BEF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" y="1107852"/>
            <a:ext cx="8678862" cy="127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algn="ctr"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can receive through the needs and requests both from volunteers willing to help colleagues in a field of Otolaryngology-Head Neck surgery and from local teams willing to be helped</a:t>
            </a:r>
            <a:endParaRPr lang="fr-FR" kern="0" dirty="0">
              <a:solidFill>
                <a:srgbClr val="000066"/>
              </a:solidFill>
              <a:latin typeface="Verdana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A196B5-F613-4458-9C65-BE0394C08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88" t="31553" r="9854" b="63269"/>
          <a:stretch/>
        </p:blipFill>
        <p:spPr>
          <a:xfrm>
            <a:off x="702362" y="2197753"/>
            <a:ext cx="3391270" cy="5061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D4A724-59F4-4392-8E4E-CBEDF3774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315" t="39062" r="10000" b="55760"/>
          <a:stretch/>
        </p:blipFill>
        <p:spPr>
          <a:xfrm>
            <a:off x="5819298" y="2197753"/>
            <a:ext cx="3391270" cy="5099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47E32B-F073-4BE5-A346-34E3FFC6E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17" t="5405" r="1480" b="9159"/>
          <a:stretch/>
        </p:blipFill>
        <p:spPr>
          <a:xfrm>
            <a:off x="994158" y="2900787"/>
            <a:ext cx="7753958" cy="39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8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080401" y="1458737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Missions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7" y="2434540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To provide an overview of </a:t>
            </a:r>
            <a:r>
              <a:rPr lang="en-US" kern="0" dirty="0" err="1">
                <a:solidFill>
                  <a:srgbClr val="000066"/>
                </a:solidFill>
                <a:latin typeface="Verdana"/>
              </a:rPr>
              <a:t>otolaryngological</a:t>
            </a:r>
            <a:r>
              <a:rPr lang="en-US" kern="0" dirty="0">
                <a:solidFill>
                  <a:srgbClr val="000066"/>
                </a:solidFill>
                <a:latin typeface="Verdana"/>
              </a:rPr>
              <a:t> services and needs on a global basis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Lobby with international agencies both on behalf of those who require treatment of ORL disease and are providing services to these people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Help in developing national and international plans and awareness for the prevention of hearing loss and hearing impairment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Continuing medical education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Greater central resources</a:t>
            </a:r>
          </a:p>
        </p:txBody>
      </p:sp>
      <p:pic>
        <p:nvPicPr>
          <p:cNvPr id="6" name="Shape 214">
            <a:extLst>
              <a:ext uri="{FF2B5EF4-FFF2-40B4-BE49-F238E27FC236}">
                <a16:creationId xmlns:a16="http://schemas.microsoft.com/office/drawing/2014/main" id="{6BC83B86-4377-439D-B802-FD5616E6AA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07" y="252237"/>
            <a:ext cx="1828800" cy="1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53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080401" y="1377158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Presentation</a:t>
            </a:r>
            <a:endParaRPr lang="fr-FR" sz="3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7" y="2194842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The French ENT and </a:t>
            </a:r>
            <a:r>
              <a:rPr lang="en-US" kern="0" dirty="0" err="1">
                <a:solidFill>
                  <a:srgbClr val="000066"/>
                </a:solidFill>
                <a:latin typeface="Verdana"/>
              </a:rPr>
              <a:t>cervico</a:t>
            </a:r>
            <a:r>
              <a:rPr lang="en-US" kern="0" dirty="0">
                <a:solidFill>
                  <a:srgbClr val="000066"/>
                </a:solidFill>
                <a:latin typeface="Verdana"/>
              </a:rPr>
              <a:t>-facial surgery society (SFORL) was founded in Paris in 1883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Currently, the society boasts 2 408 ENT members, of which 617 are foreign corresponding members (both private and academic ENT)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The society organizes an annual congress gathering more than 2 500 participants and publishes two yearly reports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It works in close cooperation with the French National Health Authority and is regularly consulted on public health issues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The Society is involved in training and practice evaluation and awards every year 5 grants up to 18K€ each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65DCD-AA12-4116-967E-268174BA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75" y="529741"/>
            <a:ext cx="372497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7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555357" y="313517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Collaborative actions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73" y="1236054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IFOS and SFORL have decided to combine their efforts to fulfill the objectives of IFOS constitution: to promote around the world education and global outreach missions taking into account all the diversity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</p:txBody>
      </p:sp>
      <p:pic>
        <p:nvPicPr>
          <p:cNvPr id="10" name="Image 9">
            <a:hlinkClick r:id="rId3"/>
            <a:extLst>
              <a:ext uri="{FF2B5EF4-FFF2-40B4-BE49-F238E27FC236}">
                <a16:creationId xmlns:a16="http://schemas.microsoft.com/office/drawing/2014/main" id="{F6FD7ED5-2AE1-49DB-8D37-58160F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36" t="6181" r="10073" b="8382"/>
          <a:stretch/>
        </p:blipFill>
        <p:spPr>
          <a:xfrm>
            <a:off x="2636667" y="2237173"/>
            <a:ext cx="5619565" cy="44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4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543208" y="2261908"/>
            <a:ext cx="9370337" cy="2844246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b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sz="4400" b="1" dirty="0">
                <a:solidFill>
                  <a:srgbClr val="000066"/>
                </a:solidFill>
                <a:latin typeface="Verdana" pitchFamily="34" charset="0"/>
              </a:rPr>
              <a:t>IFOS World Courses</a:t>
            </a:r>
            <a:endParaRPr lang="fr-FR" sz="4400" b="1" kern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080401" y="1476729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Goal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7" y="2194842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Two courses organized each year dedicated to young physicians who have already graduated and will be the next leaders in their field of expertise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Framework: Global courses on hearing rehabilitation “training the trainer”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The aim is also to promote guidelines from agencies and scientific societies and the WHO resolutions and actions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5 grants of 1 000€ each are awarded for each course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All the presentations are already available on the website </a:t>
            </a:r>
            <a:r>
              <a:rPr lang="fr-FR" dirty="0">
                <a:hlinkClick r:id="rId3"/>
              </a:rPr>
              <a:t>http://ifosworld.org/2019-ho-chi-minh-vietnam</a:t>
            </a:r>
            <a:r>
              <a:rPr lang="fr-FR" dirty="0"/>
              <a:t> </a:t>
            </a: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65DCD-AA12-4116-967E-268174BA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5" y="529741"/>
            <a:ext cx="3724979" cy="847417"/>
          </a:xfrm>
          <a:prstGeom prst="rect">
            <a:avLst/>
          </a:prstGeom>
        </p:spPr>
      </p:pic>
      <p:pic>
        <p:nvPicPr>
          <p:cNvPr id="6" name="Shape 214">
            <a:extLst>
              <a:ext uri="{FF2B5EF4-FFF2-40B4-BE49-F238E27FC236}">
                <a16:creationId xmlns:a16="http://schemas.microsoft.com/office/drawing/2014/main" id="{AFC2E459-F2DE-4B9B-BEF7-0A9589E4FC3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6808" y="139471"/>
            <a:ext cx="1828800" cy="1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02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018257" y="162834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Course Location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" y="617907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sz="1400" b="1" u="sng" kern="0" dirty="0">
              <a:solidFill>
                <a:srgbClr val="000066"/>
              </a:solidFill>
              <a:latin typeface="Verdana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sz="1400" b="1" u="sng" kern="0" dirty="0">
                <a:solidFill>
                  <a:srgbClr val="000066"/>
                </a:solidFill>
                <a:latin typeface="Verdana"/>
              </a:rPr>
              <a:t>2018</a:t>
            </a: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Africa</a:t>
            </a:r>
          </a:p>
          <a:p>
            <a:pPr marL="742950" lvl="1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Harare Middle ear surgery and temporal bone – M. Profant and  C. </a:t>
            </a:r>
            <a:r>
              <a:rPr lang="en-US" sz="1400" kern="0" dirty="0" err="1">
                <a:solidFill>
                  <a:srgbClr val="000066"/>
                </a:solidFill>
                <a:latin typeface="Verdana"/>
              </a:rPr>
              <a:t>Chidziva</a:t>
            </a: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742950" lvl="1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Head and Neck course – J. Fagan and D. Chevalier (</a:t>
            </a:r>
            <a:r>
              <a:rPr lang="en-US" sz="1400" kern="0" dirty="0" err="1">
                <a:solidFill>
                  <a:srgbClr val="000066"/>
                </a:solidFill>
                <a:latin typeface="Verdana"/>
              </a:rPr>
              <a:t>Capetown</a:t>
            </a:r>
            <a:r>
              <a:rPr lang="en-US" sz="1400" kern="0" dirty="0">
                <a:solidFill>
                  <a:srgbClr val="000066"/>
                </a:solidFill>
                <a:latin typeface="Verdana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South America	</a:t>
            </a:r>
          </a:p>
          <a:p>
            <a:pPr marL="742950" lvl="1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Global Hearing rehabilitation course – H. Ruiz (Lima)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sz="1400" b="1" u="sng" kern="0" dirty="0">
                <a:solidFill>
                  <a:srgbClr val="000066"/>
                </a:solidFill>
                <a:latin typeface="Verdana"/>
              </a:rPr>
              <a:t>2019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Middle East	</a:t>
            </a:r>
          </a:p>
          <a:p>
            <a:pPr marL="742950" lvl="1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Global Hearing rehabilitation course – Hussain Abdul Rahman Al Rand (Dubai)</a:t>
            </a: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Asia</a:t>
            </a:r>
          </a:p>
          <a:p>
            <a:pPr marL="742950" lvl="1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Hearing rehabilitation and Head and Neck course (Ho Chi Minh)</a:t>
            </a:r>
            <a:r>
              <a:rPr lang="en-US" sz="1400" kern="0" dirty="0">
                <a:solidFill>
                  <a:srgbClr val="000066"/>
                </a:solidFill>
                <a:latin typeface="Verdana"/>
              </a:rPr>
              <a:t> - Tran Phan Chung THUY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sz="1400" b="1" u="sng" kern="0" dirty="0">
              <a:solidFill>
                <a:srgbClr val="000066"/>
              </a:solidFill>
              <a:latin typeface="Verdana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sz="1400" b="1" u="sng" kern="0" dirty="0">
                <a:solidFill>
                  <a:srgbClr val="000066"/>
                </a:solidFill>
                <a:latin typeface="Verdana"/>
              </a:rPr>
              <a:t>2020 </a:t>
            </a: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Africa (Nairobi)</a:t>
            </a:r>
          </a:p>
          <a:p>
            <a:pPr marL="2857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§"/>
              <a:defRPr/>
            </a:pPr>
            <a:r>
              <a:rPr lang="en-US" sz="1400" kern="0" dirty="0">
                <a:solidFill>
                  <a:srgbClr val="000066"/>
                </a:solidFill>
                <a:latin typeface="Verdana"/>
              </a:rPr>
              <a:t>Europe</a:t>
            </a: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787140" lvl="1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sz="1400" kern="0" dirty="0">
              <a:solidFill>
                <a:srgbClr val="00006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8390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78599" y="2193217"/>
            <a:ext cx="8574550" cy="3057793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br>
              <a:rPr lang="fr-FR" sz="4400" b="1" kern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4400" b="1" dirty="0" err="1">
                <a:solidFill>
                  <a:srgbClr val="000066"/>
                </a:solidFill>
                <a:latin typeface="Verdana" pitchFamily="34" charset="0"/>
              </a:rPr>
              <a:t>Educational</a:t>
            </a:r>
            <a:r>
              <a:rPr lang="fr-FR" sz="4400" b="1" dirty="0">
                <a:solidFill>
                  <a:srgbClr val="000066"/>
                </a:solidFill>
                <a:latin typeface="Verdana" pitchFamily="34" charset="0"/>
              </a:rPr>
              <a:t> </a:t>
            </a:r>
            <a:r>
              <a:rPr lang="fr-FR" sz="4400" b="1" dirty="0" err="1">
                <a:solidFill>
                  <a:srgbClr val="000066"/>
                </a:solidFill>
                <a:latin typeface="Verdana" pitchFamily="34" charset="0"/>
              </a:rPr>
              <a:t>Material</a:t>
            </a:r>
            <a:endParaRPr lang="fr-FR" sz="4400" b="1" kern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A7255-215A-4492-BF3E-D404F35B7B87}"/>
              </a:ext>
            </a:extLst>
          </p:cNvPr>
          <p:cNvSpPr txBox="1">
            <a:spLocks/>
          </p:cNvSpPr>
          <p:nvPr/>
        </p:nvSpPr>
        <p:spPr>
          <a:xfrm>
            <a:off x="3080401" y="1476729"/>
            <a:ext cx="4115273" cy="7493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Goal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0C936B-66A0-4EA4-9F4B-E5EEEE17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07" y="2194842"/>
            <a:ext cx="9593262" cy="315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Creation of a free online library to be accessible for ENT professionals all around the world</a:t>
            </a: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Provide content from many countries in many different formats (PDF, videos, articles </a:t>
            </a:r>
            <a:r>
              <a:rPr lang="en-US" kern="0" dirty="0" err="1">
                <a:solidFill>
                  <a:srgbClr val="000066"/>
                </a:solidFill>
                <a:latin typeface="Verdana"/>
              </a:rPr>
              <a:t>etc</a:t>
            </a:r>
            <a:r>
              <a:rPr lang="en-US" kern="0" dirty="0">
                <a:solidFill>
                  <a:srgbClr val="000066"/>
                </a:solidFill>
                <a:latin typeface="Verdana"/>
              </a:rPr>
              <a:t>) and different languages (English, French, German, Spanish, Russian, Japanese </a:t>
            </a:r>
            <a:r>
              <a:rPr lang="en-US" kern="0" dirty="0" err="1">
                <a:solidFill>
                  <a:srgbClr val="000066"/>
                </a:solidFill>
                <a:latin typeface="Verdana"/>
              </a:rPr>
              <a:t>etc</a:t>
            </a:r>
            <a:r>
              <a:rPr lang="en-US" kern="0" dirty="0">
                <a:solidFill>
                  <a:srgbClr val="000066"/>
                </a:solidFill>
                <a:latin typeface="Verdana"/>
              </a:rPr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65DCD-AA12-4116-967E-268174BA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75" y="529741"/>
            <a:ext cx="3724979" cy="847417"/>
          </a:xfrm>
          <a:prstGeom prst="rect">
            <a:avLst/>
          </a:prstGeom>
        </p:spPr>
      </p:pic>
      <p:pic>
        <p:nvPicPr>
          <p:cNvPr id="6" name="Shape 214">
            <a:extLst>
              <a:ext uri="{FF2B5EF4-FFF2-40B4-BE49-F238E27FC236}">
                <a16:creationId xmlns:a16="http://schemas.microsoft.com/office/drawing/2014/main" id="{AFC2E459-F2DE-4B9B-BEF7-0A9589E4FC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808" y="139471"/>
            <a:ext cx="1828800" cy="15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lèche courbée vers la droite 8">
            <a:extLst>
              <a:ext uri="{FF2B5EF4-FFF2-40B4-BE49-F238E27FC236}">
                <a16:creationId xmlns:a16="http://schemas.microsoft.com/office/drawing/2014/main" id="{4F5F846C-E6CF-4E1F-9EE1-5C95932114FC}"/>
              </a:ext>
            </a:extLst>
          </p:cNvPr>
          <p:cNvSpPr/>
          <p:nvPr/>
        </p:nvSpPr>
        <p:spPr>
          <a:xfrm>
            <a:off x="1103132" y="4438600"/>
            <a:ext cx="1071562" cy="12858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03" tIns="44161" rIns="88303" bIns="44161" anchor="ctr"/>
          <a:lstStyle/>
          <a:p>
            <a:pPr algn="ctr"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DE6111E-314C-4FB8-9513-097AE851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1278" y="4083559"/>
            <a:ext cx="7512564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03" tIns="44015" rIns="88003" bIns="44015"/>
          <a:lstStyle/>
          <a:p>
            <a:pPr marL="329940" indent="-329940" algn="ctr"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 algn="ctr"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endParaRPr lang="en-US" kern="0" dirty="0">
              <a:solidFill>
                <a:srgbClr val="000066"/>
              </a:solidFill>
              <a:latin typeface="Verdana"/>
            </a:endParaRPr>
          </a:p>
          <a:p>
            <a:pPr marL="329940" indent="-329940" algn="ctr">
              <a:spcBef>
                <a:spcPct val="20000"/>
              </a:spcBef>
              <a:buClr>
                <a:srgbClr val="000066"/>
              </a:buClr>
              <a:buSzPct val="60000"/>
              <a:defRPr/>
            </a:pPr>
            <a:r>
              <a:rPr lang="en-US" kern="0" dirty="0">
                <a:solidFill>
                  <a:srgbClr val="000066"/>
                </a:solidFill>
                <a:latin typeface="Verdana"/>
              </a:rPr>
              <a:t>Powerful search tool within the IFOS website that would allow any ENT doctor to access the largest database in the world</a:t>
            </a:r>
            <a:endParaRPr lang="fr-FR" kern="0" dirty="0">
              <a:solidFill>
                <a:srgbClr val="00006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1424759"/>
      </p:ext>
    </p:extLst>
  </p:cSld>
  <p:clrMapOvr>
    <a:masterClrMapping/>
  </p:clrMapOvr>
</p:sld>
</file>

<file path=ppt/theme/theme1.xml><?xml version="1.0" encoding="utf-8"?>
<a:theme xmlns:a="http://schemas.openxmlformats.org/drawingml/2006/main" name="SFORL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ORL" id="{FED0D256-04DF-4E0A-B6E9-0051FE425A09}" vid="{A15BEB63-342B-4801-9FAF-1D38CA53846B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HDOfficeLightV0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SFORL</Template>
  <TotalTime>1724</TotalTime>
  <Words>728</Words>
  <Application>Microsoft Office PowerPoint</Application>
  <PresentationFormat>Grand écran</PresentationFormat>
  <Paragraphs>109</Paragraphs>
  <Slides>15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15</vt:i4>
      </vt:variant>
    </vt:vector>
  </HeadingPairs>
  <TitlesOfParts>
    <vt:vector size="33" baseType="lpstr">
      <vt:lpstr>Arial</vt:lpstr>
      <vt:lpstr>Calibri</vt:lpstr>
      <vt:lpstr>Calibri Light</vt:lpstr>
      <vt:lpstr>Lucida Sans Unicode</vt:lpstr>
      <vt:lpstr>Trebuchet MS</vt:lpstr>
      <vt:lpstr>Verdana</vt:lpstr>
      <vt:lpstr>Wingdings</vt:lpstr>
      <vt:lpstr>Wingdings 2</vt:lpstr>
      <vt:lpstr>Wingdings 3</vt:lpstr>
      <vt:lpstr>SFORL</vt:lpstr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7_HDOfficeLightV0</vt:lpstr>
      <vt:lpstr>IFOS GLOBAL MISSIONS</vt:lpstr>
      <vt:lpstr>Présentation PowerPoint</vt:lpstr>
      <vt:lpstr>Présentation PowerPoint</vt:lpstr>
      <vt:lpstr>Présentation PowerPoint</vt:lpstr>
      <vt:lpstr>1.  IFOS World Courses</vt:lpstr>
      <vt:lpstr>Présentation PowerPoint</vt:lpstr>
      <vt:lpstr>Présentation PowerPoint</vt:lpstr>
      <vt:lpstr>2.  Educational Material</vt:lpstr>
      <vt:lpstr>Présentation PowerPoint</vt:lpstr>
      <vt:lpstr>Présentation PowerPoint</vt:lpstr>
      <vt:lpstr>3.  Young IFOS ad hoc committee </vt:lpstr>
      <vt:lpstr>Présentation PowerPoint</vt:lpstr>
      <vt:lpstr>Présentation PowerPoint</vt:lpstr>
      <vt:lpstr> 4. IFOS global outreach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d’Administration</dc:title>
  <dc:creator>sebastien eskenazi</dc:creator>
  <cp:lastModifiedBy>Alexis Richard</cp:lastModifiedBy>
  <cp:revision>166</cp:revision>
  <cp:lastPrinted>2019-02-07T16:12:43Z</cp:lastPrinted>
  <dcterms:created xsi:type="dcterms:W3CDTF">2018-09-24T10:01:08Z</dcterms:created>
  <dcterms:modified xsi:type="dcterms:W3CDTF">2019-11-13T15:05:29Z</dcterms:modified>
</cp:coreProperties>
</file>